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rimo" panose="020B0604020202020204" pitchFamily="34" charset="0"/>
      <p:regular r:id="rId8"/>
    </p:embeddedFont>
    <p:embeddedFont>
      <p:font typeface="Arimo Bold" panose="020B0704020202020204" pitchFamily="34" charset="0"/>
      <p:regular r:id="rId9"/>
    </p:embeddedFont>
    <p:embeddedFont>
      <p:font typeface="Arimo Bold Italics" panose="020B0704020202090204" pitchFamily="34" charset="0"/>
      <p:regular r:id="rId10"/>
    </p:embeddedFont>
    <p:embeddedFont>
      <p:font typeface="Arimo Italics" panose="020B0604020202090204" pitchFamily="34" charset="0"/>
      <p:regular r:id="rId11"/>
    </p:embeddedFont>
    <p:embeddedFont>
      <p:font typeface="Neue Machina" pitchFamily="2" charset="-52"/>
      <p:regular r:id="rId12"/>
    </p:embeddedFont>
    <p:embeddedFont>
      <p:font typeface="Neue Machina Light" pitchFamily="2" charset="-52"/>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 /><Relationship Id="rId13" Type="http://schemas.openxmlformats.org/officeDocument/2006/relationships/font" Target="fonts/font6.fntdata"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5.fntdata"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4.fntdata"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font" Target="fonts/font2.fntdata"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13.png"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426141"/>
            <a:ext cx="3430429" cy="3430429"/>
          </a:xfrm>
          <a:prstGeom prst="rect">
            <a:avLst/>
          </a:prstGeom>
        </p:spPr>
      </p:pic>
      <p:pic>
        <p:nvPicPr>
          <p:cNvPr id="3" name="Picture 3"/>
          <p:cNvPicPr>
            <a:picLocks noChangeAspect="1"/>
          </p:cNvPicPr>
          <p:nvPr/>
        </p:nvPicPr>
        <p:blipFill>
          <a:blip r:embed="rId3"/>
          <a:srcRect/>
          <a:stretch>
            <a:fillRect/>
          </a:stretch>
        </p:blipFill>
        <p:spPr>
          <a:xfrm>
            <a:off x="0" y="6856571"/>
            <a:ext cx="3430429" cy="3430429"/>
          </a:xfrm>
          <a:prstGeom prst="rect">
            <a:avLst/>
          </a:prstGeom>
        </p:spPr>
      </p:pic>
      <p:pic>
        <p:nvPicPr>
          <p:cNvPr id="4" name="Picture 4"/>
          <p:cNvPicPr>
            <a:picLocks noChangeAspect="1"/>
          </p:cNvPicPr>
          <p:nvPr/>
        </p:nvPicPr>
        <p:blipFill>
          <a:blip r:embed="rId4"/>
          <a:srcRect/>
          <a:stretch>
            <a:fillRect/>
          </a:stretch>
        </p:blipFill>
        <p:spPr>
          <a:xfrm rot="5400000">
            <a:off x="0" y="0"/>
            <a:ext cx="3430429" cy="3426141"/>
          </a:xfrm>
          <a:prstGeom prst="rect">
            <a:avLst/>
          </a:prstGeom>
        </p:spPr>
      </p:pic>
      <p:sp>
        <p:nvSpPr>
          <p:cNvPr id="5" name="TextBox 5"/>
          <p:cNvSpPr txBox="1"/>
          <p:nvPr/>
        </p:nvSpPr>
        <p:spPr>
          <a:xfrm>
            <a:off x="4027073" y="4029075"/>
            <a:ext cx="10233854" cy="2209800"/>
          </a:xfrm>
          <a:prstGeom prst="rect">
            <a:avLst/>
          </a:prstGeom>
        </p:spPr>
        <p:txBody>
          <a:bodyPr lIns="0" tIns="0" rIns="0" bIns="0" rtlCol="0" anchor="t">
            <a:spAutoFit/>
          </a:bodyPr>
          <a:lstStyle/>
          <a:p>
            <a:pPr algn="ctr">
              <a:lnSpc>
                <a:spcPts val="8640"/>
              </a:lnSpc>
            </a:pPr>
            <a:r>
              <a:rPr lang="en-US" sz="7200">
                <a:solidFill>
                  <a:srgbClr val="FFFFFF"/>
                </a:solidFill>
                <a:latin typeface="Neue Machina"/>
              </a:rPr>
              <a:t>Windows admin password recovery</a:t>
            </a:r>
          </a:p>
        </p:txBody>
      </p:sp>
      <p:sp>
        <p:nvSpPr>
          <p:cNvPr id="6" name="TextBox 6"/>
          <p:cNvSpPr txBox="1"/>
          <p:nvPr/>
        </p:nvSpPr>
        <p:spPr>
          <a:xfrm>
            <a:off x="16381098" y="7345197"/>
            <a:ext cx="1906902" cy="2941803"/>
          </a:xfrm>
          <a:prstGeom prst="rect">
            <a:avLst/>
          </a:prstGeom>
        </p:spPr>
        <p:txBody>
          <a:bodyPr lIns="0" tIns="0" rIns="0" bIns="0" rtlCol="0" anchor="t">
            <a:spAutoFit/>
          </a:bodyPr>
          <a:lstStyle/>
          <a:p>
            <a:pPr marL="0" lvl="0" indent="0" algn="r">
              <a:lnSpc>
                <a:spcPts val="5839"/>
              </a:lnSpc>
              <a:spcBef>
                <a:spcPct val="0"/>
              </a:spcBef>
            </a:pPr>
            <a:r>
              <a:rPr lang="en-US" sz="3892">
                <a:solidFill>
                  <a:srgbClr val="FFFFFF"/>
                </a:solidFill>
                <a:latin typeface="Neue Machina Light"/>
              </a:rPr>
              <a:t>Əli,</a:t>
            </a:r>
          </a:p>
          <a:p>
            <a:pPr marL="0" lvl="0" indent="0" algn="r">
              <a:lnSpc>
                <a:spcPts val="5839"/>
              </a:lnSpc>
              <a:spcBef>
                <a:spcPct val="0"/>
              </a:spcBef>
            </a:pPr>
            <a:r>
              <a:rPr lang="en-US" sz="3892">
                <a:solidFill>
                  <a:srgbClr val="FFFFFF"/>
                </a:solidFill>
                <a:latin typeface="Neue Machina Light"/>
              </a:rPr>
              <a:t>Əsəd,</a:t>
            </a:r>
          </a:p>
          <a:p>
            <a:pPr marL="0" lvl="0" indent="0" algn="r">
              <a:lnSpc>
                <a:spcPts val="5839"/>
              </a:lnSpc>
              <a:spcBef>
                <a:spcPct val="0"/>
              </a:spcBef>
            </a:pPr>
            <a:r>
              <a:rPr lang="en-US" sz="3892">
                <a:solidFill>
                  <a:srgbClr val="FFFFFF"/>
                </a:solidFill>
                <a:latin typeface="Neue Machina Light"/>
              </a:rPr>
              <a:t>Daniil</a:t>
            </a:r>
          </a:p>
          <a:p>
            <a:pPr marL="0" lvl="0" indent="0" algn="r">
              <a:lnSpc>
                <a:spcPts val="5839"/>
              </a:lnSpc>
              <a:spcBef>
                <a:spcPct val="0"/>
              </a:spcBef>
            </a:pPr>
            <a:r>
              <a:rPr lang="en-US" sz="3892">
                <a:solidFill>
                  <a:srgbClr val="FFFFFF"/>
                </a:solidFill>
                <a:latin typeface="Neue Machina Light"/>
              </a:rPr>
              <a:t>Səbinə</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6079" y="6220083"/>
            <a:ext cx="5232432" cy="5206269"/>
          </a:xfrm>
          <a:prstGeom prst="rect">
            <a:avLst/>
          </a:prstGeom>
        </p:spPr>
      </p:pic>
      <p:pic>
        <p:nvPicPr>
          <p:cNvPr id="3" name="Picture 3"/>
          <p:cNvPicPr>
            <a:picLocks noChangeAspect="1"/>
          </p:cNvPicPr>
          <p:nvPr/>
        </p:nvPicPr>
        <p:blipFill>
          <a:blip r:embed="rId3"/>
          <a:srcRect/>
          <a:stretch>
            <a:fillRect/>
          </a:stretch>
        </p:blipFill>
        <p:spPr>
          <a:xfrm rot="7116243">
            <a:off x="12233348" y="-3349738"/>
            <a:ext cx="6054652" cy="6699477"/>
          </a:xfrm>
          <a:prstGeom prst="rect">
            <a:avLst/>
          </a:prstGeom>
        </p:spPr>
      </p:pic>
      <p:sp>
        <p:nvSpPr>
          <p:cNvPr id="4" name="TextBox 4"/>
          <p:cNvSpPr txBox="1"/>
          <p:nvPr/>
        </p:nvSpPr>
        <p:spPr>
          <a:xfrm>
            <a:off x="3602379" y="1837259"/>
            <a:ext cx="11083241" cy="6040756"/>
          </a:xfrm>
          <a:prstGeom prst="rect">
            <a:avLst/>
          </a:prstGeom>
        </p:spPr>
        <p:txBody>
          <a:bodyPr lIns="0" tIns="0" rIns="0" bIns="0" rtlCol="0" anchor="t">
            <a:spAutoFit/>
          </a:bodyPr>
          <a:lstStyle/>
          <a:p>
            <a:pPr>
              <a:lnSpc>
                <a:spcPts val="4049"/>
              </a:lnSpc>
            </a:pPr>
            <a:r>
              <a:rPr lang="en-US" sz="2699">
                <a:solidFill>
                  <a:srgbClr val="FFFFFF"/>
                </a:solidFill>
                <a:latin typeface="Neue Machina Light"/>
              </a:rPr>
              <a:t>How many times have you forgotten a password in the last year? Losing a website password isn't a huge deal, because you can reset those with your email address. But forgetting your computer password is scary, because they're more difficult to reset.</a:t>
            </a:r>
          </a:p>
          <a:p>
            <a:pPr>
              <a:lnSpc>
                <a:spcPts val="4049"/>
              </a:lnSpc>
            </a:pPr>
            <a:r>
              <a:rPr lang="en-US" sz="2699">
                <a:solidFill>
                  <a:srgbClr val="FFFFFF"/>
                </a:solidFill>
                <a:latin typeface="Neue Machina Light"/>
              </a:rPr>
              <a:t>If you've forgotten the password for a Windows administrator account, don't fear. There are several methods you can use to recover it. We'll show you how to reset administrator passwords in Windows, even if you don't have admin rights. While we focus on Windows 10 here, these tips should largely work the same in Windows 11 and other versions, too.</a:t>
            </a:r>
          </a:p>
          <a:p>
            <a:pPr marL="0" lvl="0" indent="0" algn="l">
              <a:lnSpc>
                <a:spcPts val="4049"/>
              </a:lnSpc>
              <a:spcBef>
                <a:spcPct val="0"/>
              </a:spcBef>
            </a:pPr>
            <a:endParaRPr lang="en-US" sz="2699">
              <a:solidFill>
                <a:srgbClr val="FFFFFF"/>
              </a:solidFill>
              <a:latin typeface="Neue Machin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07544" y="883219"/>
            <a:ext cx="11422877" cy="1447800"/>
          </a:xfrm>
          <a:prstGeom prst="rect">
            <a:avLst/>
          </a:prstGeom>
        </p:spPr>
        <p:txBody>
          <a:bodyPr lIns="0" tIns="0" rIns="0" bIns="0" rtlCol="0" anchor="t">
            <a:spAutoFit/>
          </a:bodyPr>
          <a:lstStyle/>
          <a:p>
            <a:pPr marL="0" lvl="0" indent="0">
              <a:lnSpc>
                <a:spcPts val="5759"/>
              </a:lnSpc>
              <a:spcBef>
                <a:spcPct val="0"/>
              </a:spcBef>
            </a:pPr>
            <a:r>
              <a:rPr lang="en-US" sz="4800">
                <a:solidFill>
                  <a:srgbClr val="FFFFFF"/>
                </a:solidFill>
                <a:latin typeface="Neue Machina"/>
              </a:rPr>
              <a:t>1. Reset the Windows Administrator Password With a Microsoft Account</a:t>
            </a:r>
          </a:p>
        </p:txBody>
      </p:sp>
      <p:sp>
        <p:nvSpPr>
          <p:cNvPr id="3" name="TextBox 3"/>
          <p:cNvSpPr txBox="1"/>
          <p:nvPr/>
        </p:nvSpPr>
        <p:spPr>
          <a:xfrm>
            <a:off x="407544" y="2400300"/>
            <a:ext cx="11083241" cy="6858000"/>
          </a:xfrm>
          <a:prstGeom prst="rect">
            <a:avLst/>
          </a:prstGeom>
        </p:spPr>
        <p:txBody>
          <a:bodyPr lIns="0" tIns="0" rIns="0" bIns="0" rtlCol="0" anchor="t">
            <a:spAutoFit/>
          </a:bodyPr>
          <a:lstStyle/>
          <a:p>
            <a:pPr>
              <a:lnSpc>
                <a:spcPts val="3000"/>
              </a:lnSpc>
            </a:pPr>
            <a:r>
              <a:rPr lang="en-US" sz="2000">
                <a:solidFill>
                  <a:srgbClr val="FFFFFF"/>
                </a:solidFill>
                <a:latin typeface="Neue Machina Light"/>
              </a:rPr>
              <a:t>One of the major benefits of using a Microsoft account with Windows is that you can reset your password by going through Microsoft's tools without much hassle.</a:t>
            </a:r>
          </a:p>
          <a:p>
            <a:pPr>
              <a:lnSpc>
                <a:spcPts val="3000"/>
              </a:lnSpc>
            </a:pPr>
            <a:r>
              <a:rPr lang="en-US" sz="2000">
                <a:solidFill>
                  <a:srgbClr val="FFFFFF"/>
                </a:solidFill>
                <a:latin typeface="Neue Machina Light"/>
              </a:rPr>
              <a:t>First, make sure that you really can't access your Microsoft account (perhaps your keyboard has a stuck key or something similar). Go to login.live.com on your phone or another computer and try to sign in with the Microsoft account you use on your PC, making sure you don't mistype anything.</a:t>
            </a:r>
          </a:p>
          <a:p>
            <a:pPr>
              <a:lnSpc>
                <a:spcPts val="3000"/>
              </a:lnSpc>
            </a:pPr>
            <a:r>
              <a:rPr lang="en-US" sz="2000">
                <a:solidFill>
                  <a:srgbClr val="FFFFFF"/>
                </a:solidFill>
                <a:latin typeface="Neue Machina Light"/>
              </a:rPr>
              <a:t>If you still can't get in here, then proceed with resetting your Microsoft password. Head to the Microsoft password reset page to get started, though you can also reset your password from the Windows login screen by clicking the I forgot my password link.</a:t>
            </a:r>
          </a:p>
          <a:p>
            <a:pPr>
              <a:lnSpc>
                <a:spcPts val="3000"/>
              </a:lnSpc>
            </a:pPr>
            <a:r>
              <a:rPr lang="en-US" sz="2000">
                <a:solidFill>
                  <a:srgbClr val="FFFFFF"/>
                </a:solidFill>
                <a:latin typeface="Neue Machina Light"/>
              </a:rPr>
              <a:t>After confirming your identity with the details you've provided on your account, this page will walk you through resetting your Microsoft account password. Once that's done, use the new password to sign into your PC.</a:t>
            </a:r>
          </a:p>
          <a:p>
            <a:pPr marL="0" lvl="0" indent="0" algn="l">
              <a:lnSpc>
                <a:spcPts val="3000"/>
              </a:lnSpc>
              <a:spcBef>
                <a:spcPct val="0"/>
              </a:spcBef>
            </a:pPr>
            <a:r>
              <a:rPr lang="en-US" sz="2000">
                <a:solidFill>
                  <a:srgbClr val="FFFFFF"/>
                </a:solidFill>
                <a:latin typeface="Neue Machina Light"/>
              </a:rPr>
              <a:t>It's worth noting that if you have a Microsoft account, you should take a few minutes to update your security info on your Microsoft account page. Adding a phone number and secondary email address gives you options to reset your password easily; without them, it's much more of a hassle. A little bit of forethought now will make it much easier to reset your admin password in the future.</a:t>
            </a:r>
          </a:p>
        </p:txBody>
      </p:sp>
      <p:pic>
        <p:nvPicPr>
          <p:cNvPr id="4" name="Picture 4"/>
          <p:cNvPicPr>
            <a:picLocks noChangeAspect="1"/>
          </p:cNvPicPr>
          <p:nvPr/>
        </p:nvPicPr>
        <p:blipFill>
          <a:blip r:embed="rId2"/>
          <a:srcRect/>
          <a:stretch>
            <a:fillRect/>
          </a:stretch>
        </p:blipFill>
        <p:spPr>
          <a:xfrm>
            <a:off x="11646169" y="-1808035"/>
            <a:ext cx="6641831" cy="6641831"/>
          </a:xfrm>
          <a:prstGeom prst="rect">
            <a:avLst/>
          </a:prstGeom>
        </p:spPr>
      </p:pic>
      <p:pic>
        <p:nvPicPr>
          <p:cNvPr id="5" name="Picture 5"/>
          <p:cNvPicPr>
            <a:picLocks noChangeAspect="1"/>
          </p:cNvPicPr>
          <p:nvPr/>
        </p:nvPicPr>
        <p:blipFill>
          <a:blip r:embed="rId3"/>
          <a:srcRect/>
          <a:stretch>
            <a:fillRect/>
          </a:stretch>
        </p:blipFill>
        <p:spPr>
          <a:xfrm>
            <a:off x="11646169" y="4539750"/>
            <a:ext cx="6641831" cy="6700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022845" y="3980732"/>
            <a:ext cx="4651070" cy="2325535"/>
          </a:xfrm>
          <a:prstGeom prst="rect">
            <a:avLst/>
          </a:prstGeom>
        </p:spPr>
      </p:pic>
      <p:pic>
        <p:nvPicPr>
          <p:cNvPr id="3" name="Picture 3"/>
          <p:cNvPicPr>
            <a:picLocks noChangeAspect="1"/>
          </p:cNvPicPr>
          <p:nvPr/>
        </p:nvPicPr>
        <p:blipFill>
          <a:blip r:embed="rId3"/>
          <a:srcRect/>
          <a:stretch>
            <a:fillRect/>
          </a:stretch>
        </p:blipFill>
        <p:spPr>
          <a:xfrm>
            <a:off x="14475164" y="6306268"/>
            <a:ext cx="3746432" cy="3746432"/>
          </a:xfrm>
          <a:prstGeom prst="rect">
            <a:avLst/>
          </a:prstGeom>
        </p:spPr>
      </p:pic>
      <p:pic>
        <p:nvPicPr>
          <p:cNvPr id="4" name="Picture 4"/>
          <p:cNvPicPr>
            <a:picLocks noChangeAspect="1"/>
          </p:cNvPicPr>
          <p:nvPr/>
        </p:nvPicPr>
        <p:blipFill>
          <a:blip r:embed="rId4"/>
          <a:srcRect/>
          <a:stretch>
            <a:fillRect/>
          </a:stretch>
        </p:blipFill>
        <p:spPr>
          <a:xfrm>
            <a:off x="14121734" y="8179484"/>
            <a:ext cx="4651070" cy="4215033"/>
          </a:xfrm>
          <a:prstGeom prst="rect">
            <a:avLst/>
          </a:prstGeom>
        </p:spPr>
      </p:pic>
      <p:sp>
        <p:nvSpPr>
          <p:cNvPr id="5" name="TextBox 5"/>
          <p:cNvSpPr txBox="1"/>
          <p:nvPr/>
        </p:nvSpPr>
        <p:spPr>
          <a:xfrm>
            <a:off x="312691" y="1666875"/>
            <a:ext cx="13495866" cy="8397239"/>
          </a:xfrm>
          <a:prstGeom prst="rect">
            <a:avLst/>
          </a:prstGeom>
        </p:spPr>
        <p:txBody>
          <a:bodyPr lIns="0" tIns="0" rIns="0" bIns="0" rtlCol="0" anchor="t">
            <a:spAutoFit/>
          </a:bodyPr>
          <a:lstStyle/>
          <a:p>
            <a:pPr algn="just">
              <a:lnSpc>
                <a:spcPts val="3150"/>
              </a:lnSpc>
            </a:pPr>
            <a:r>
              <a:rPr lang="en-US" sz="2100">
                <a:solidFill>
                  <a:srgbClr val="FFFFFF"/>
                </a:solidFill>
                <a:latin typeface="Neue Machina Light"/>
              </a:rPr>
              <a:t>Reset a Local Windows Admin Password Using the Lock Screen Workaround</a:t>
            </a:r>
          </a:p>
          <a:p>
            <a:pPr algn="just">
              <a:lnSpc>
                <a:spcPts val="3150"/>
              </a:lnSpc>
            </a:pPr>
            <a:r>
              <a:rPr lang="en-US" sz="2100">
                <a:solidFill>
                  <a:srgbClr val="FFFFFF"/>
                </a:solidFill>
                <a:latin typeface="Neue Machina Light"/>
              </a:rPr>
              <a:t>If you don't use a Microsoft account to log into Windows, you'll have to reset the password for a local account. Windows 10 and 11 allow you to set security questions for local accounts that help you get back in easily from the lock screen if you forget the password. If you haven't set those up already, however, they won't do you much good now.</a:t>
            </a:r>
          </a:p>
          <a:p>
            <a:pPr algn="just">
              <a:lnSpc>
                <a:spcPts val="3150"/>
              </a:lnSpc>
            </a:pPr>
            <a:r>
              <a:rPr lang="en-US" sz="2100">
                <a:solidFill>
                  <a:srgbClr val="FFFFFF"/>
                </a:solidFill>
                <a:latin typeface="Neue Machina Light"/>
              </a:rPr>
              <a:t>If the locked account is the only administrator account on your PC, you'll need to first use a workaround to launch an elevated Command prompt. We walk through this process below.</a:t>
            </a:r>
          </a:p>
          <a:p>
            <a:pPr algn="just">
              <a:lnSpc>
                <a:spcPts val="3150"/>
              </a:lnSpc>
            </a:pPr>
            <a:r>
              <a:rPr lang="en-US" sz="2100">
                <a:solidFill>
                  <a:srgbClr val="FFFFFF"/>
                </a:solidFill>
                <a:latin typeface="Neue Machina Light"/>
              </a:rPr>
              <a:t>Running a Command Prompt to Change Your Password</a:t>
            </a:r>
          </a:p>
          <a:p>
            <a:pPr algn="just">
              <a:lnSpc>
                <a:spcPts val="3150"/>
              </a:lnSpc>
            </a:pPr>
            <a:r>
              <a:rPr lang="en-US" sz="2100">
                <a:solidFill>
                  <a:srgbClr val="FFFFFF"/>
                </a:solidFill>
                <a:latin typeface="Neue Machina Light"/>
              </a:rPr>
              <a:t>In previous versions of Windows, you could simply run the renamed shortcut to access a Command Prompt right from the login screen. However, Microsoft Defender now blocks these attempts, so there's an extra step required. If you're on an old version of Windows 10, or still using Windows 8 or earlier, you can press Shift five times on the login screen to open a Command Prompt.</a:t>
            </a:r>
          </a:p>
          <a:p>
            <a:pPr algn="just">
              <a:lnSpc>
                <a:spcPts val="3150"/>
              </a:lnSpc>
            </a:pPr>
            <a:r>
              <a:rPr lang="en-US" sz="2100">
                <a:solidFill>
                  <a:srgbClr val="FFFFFF"/>
                </a:solidFill>
                <a:latin typeface="Neue Machina Light"/>
              </a:rPr>
              <a:t>On modern versions of Windows 10 or Windows 11, you'll have to reboot into Safe Mode for this to work. To do this, click the Power menu in the bottom-right corner of the login screen. Then, hold the Shift key and click Restart. If you see a warning that restarting may cause people to lose work, click Restart Anyway.</a:t>
            </a:r>
          </a:p>
          <a:p>
            <a:pPr algn="just">
              <a:lnSpc>
                <a:spcPts val="3150"/>
              </a:lnSpc>
            </a:pPr>
            <a:r>
              <a:rPr lang="en-US" sz="2100">
                <a:solidFill>
                  <a:srgbClr val="FFFFFF"/>
                </a:solidFill>
                <a:latin typeface="Neue Machina Light"/>
              </a:rPr>
              <a:t>Then, you'll see the advanced settings menu. Click Troubleshoot &gt; Advanced Options &gt; Startup Settings, then Restart. Your PC will reboot, then ask which startup option you want to use. Hit the 4 key to select Enable Safe Mode. This loads Windows with only the essential drivers and services, preventing Microsoft Defender from blocking the workaround.</a:t>
            </a:r>
          </a:p>
          <a:p>
            <a:pPr algn="just">
              <a:lnSpc>
                <a:spcPts val="3150"/>
              </a:lnSpc>
            </a:pPr>
            <a:endParaRPr lang="en-US" sz="2100">
              <a:solidFill>
                <a:srgbClr val="FFFFFF"/>
              </a:solidFill>
              <a:latin typeface="Neue Machina Light"/>
            </a:endParaRPr>
          </a:p>
        </p:txBody>
      </p:sp>
      <p:sp>
        <p:nvSpPr>
          <p:cNvPr id="6" name="TextBox 6"/>
          <p:cNvSpPr txBox="1"/>
          <p:nvPr/>
        </p:nvSpPr>
        <p:spPr>
          <a:xfrm>
            <a:off x="312691" y="304800"/>
            <a:ext cx="13118851" cy="1438275"/>
          </a:xfrm>
          <a:prstGeom prst="rect">
            <a:avLst/>
          </a:prstGeom>
        </p:spPr>
        <p:txBody>
          <a:bodyPr lIns="0" tIns="0" rIns="0" bIns="0" rtlCol="0" anchor="t">
            <a:spAutoFit/>
          </a:bodyPr>
          <a:lstStyle/>
          <a:p>
            <a:pPr marL="0" lvl="0" indent="0">
              <a:lnSpc>
                <a:spcPts val="5640"/>
              </a:lnSpc>
              <a:spcBef>
                <a:spcPct val="0"/>
              </a:spcBef>
            </a:pPr>
            <a:r>
              <a:rPr lang="en-US" sz="4700">
                <a:solidFill>
                  <a:srgbClr val="FFFFFF"/>
                </a:solidFill>
                <a:latin typeface="Neue Machina"/>
              </a:rPr>
              <a:t>2. Reset a Local Windows Admin Password Using the Lock Screen Workaround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527175" y="-3061166"/>
            <a:ext cx="5745944" cy="5745944"/>
          </a:xfrm>
          <a:prstGeom prst="rect">
            <a:avLst/>
          </a:prstGeom>
        </p:spPr>
      </p:pic>
      <p:pic>
        <p:nvPicPr>
          <p:cNvPr id="3" name="Picture 3"/>
          <p:cNvPicPr>
            <a:picLocks noChangeAspect="1"/>
          </p:cNvPicPr>
          <p:nvPr/>
        </p:nvPicPr>
        <p:blipFill>
          <a:blip r:embed="rId3"/>
          <a:srcRect/>
          <a:stretch>
            <a:fillRect/>
          </a:stretch>
        </p:blipFill>
        <p:spPr>
          <a:xfrm rot="5400000">
            <a:off x="-700596" y="7172311"/>
            <a:ext cx="3734451" cy="3729782"/>
          </a:xfrm>
          <a:prstGeom prst="rect">
            <a:avLst/>
          </a:prstGeom>
        </p:spPr>
      </p:pic>
      <p:pic>
        <p:nvPicPr>
          <p:cNvPr id="4" name="Picture 4"/>
          <p:cNvPicPr>
            <a:picLocks noChangeAspect="1"/>
          </p:cNvPicPr>
          <p:nvPr/>
        </p:nvPicPr>
        <p:blipFill>
          <a:blip r:embed="rId4"/>
          <a:srcRect/>
          <a:stretch>
            <a:fillRect/>
          </a:stretch>
        </p:blipFill>
        <p:spPr>
          <a:xfrm>
            <a:off x="667713" y="514269"/>
            <a:ext cx="8059436" cy="5378094"/>
          </a:xfrm>
          <a:prstGeom prst="rect">
            <a:avLst/>
          </a:prstGeom>
        </p:spPr>
      </p:pic>
      <p:pic>
        <p:nvPicPr>
          <p:cNvPr id="5" name="Picture 5"/>
          <p:cNvPicPr>
            <a:picLocks noChangeAspect="1"/>
          </p:cNvPicPr>
          <p:nvPr/>
        </p:nvPicPr>
        <p:blipFill>
          <a:blip r:embed="rId5"/>
          <a:srcRect/>
          <a:stretch>
            <a:fillRect/>
          </a:stretch>
        </p:blipFill>
        <p:spPr>
          <a:xfrm>
            <a:off x="9144000" y="1463231"/>
            <a:ext cx="8793617" cy="5481918"/>
          </a:xfrm>
          <a:prstGeom prst="rect">
            <a:avLst/>
          </a:prstGeom>
        </p:spPr>
      </p:pic>
      <p:sp>
        <p:nvSpPr>
          <p:cNvPr id="6" name="TextBox 6"/>
          <p:cNvSpPr txBox="1"/>
          <p:nvPr/>
        </p:nvSpPr>
        <p:spPr>
          <a:xfrm>
            <a:off x="2732162" y="-1782266"/>
            <a:ext cx="13495866" cy="1196339"/>
          </a:xfrm>
          <a:prstGeom prst="rect">
            <a:avLst/>
          </a:prstGeom>
        </p:spPr>
        <p:txBody>
          <a:bodyPr lIns="0" tIns="0" rIns="0" bIns="0" rtlCol="0" anchor="t">
            <a:spAutoFit/>
          </a:bodyPr>
          <a:lstStyle/>
          <a:p>
            <a:pPr algn="just">
              <a:lnSpc>
                <a:spcPts val="3150"/>
              </a:lnSpc>
            </a:pPr>
            <a:r>
              <a:rPr lang="en-US" sz="2100">
                <a:solidFill>
                  <a:srgbClr val="FFFFFF"/>
                </a:solidFill>
                <a:latin typeface="Neue Machina Light"/>
              </a:rPr>
              <a:t>When you reboot to the Windows sign-in screen in Safe Mode, hit Shift five times quickly. This should bring up a Command Prompt, which has administrator access.</a:t>
            </a:r>
          </a:p>
          <a:p>
            <a:pPr algn="just">
              <a:lnSpc>
                <a:spcPts val="3150"/>
              </a:lnSpc>
            </a:pPr>
            <a:endParaRPr lang="en-US" sz="2100">
              <a:solidFill>
                <a:srgbClr val="FFFFFF"/>
              </a:solidFill>
              <a:latin typeface="Neue Machina Light"/>
            </a:endParaRPr>
          </a:p>
        </p:txBody>
      </p:sp>
      <p:sp>
        <p:nvSpPr>
          <p:cNvPr id="7" name="TextBox 7"/>
          <p:cNvSpPr txBox="1"/>
          <p:nvPr/>
        </p:nvSpPr>
        <p:spPr>
          <a:xfrm>
            <a:off x="969610" y="5984938"/>
            <a:ext cx="7455642" cy="1558291"/>
          </a:xfrm>
          <a:prstGeom prst="rect">
            <a:avLst/>
          </a:prstGeom>
        </p:spPr>
        <p:txBody>
          <a:bodyPr lIns="0" tIns="0" rIns="0" bIns="0" rtlCol="0" anchor="t">
            <a:spAutoFit/>
          </a:bodyPr>
          <a:lstStyle/>
          <a:p>
            <a:pPr algn="ctr">
              <a:lnSpc>
                <a:spcPts val="3149"/>
              </a:lnSpc>
              <a:spcBef>
                <a:spcPct val="0"/>
              </a:spcBef>
            </a:pPr>
            <a:r>
              <a:rPr lang="en-US" sz="2099">
                <a:solidFill>
                  <a:srgbClr val="FFFFFF"/>
                </a:solidFill>
                <a:latin typeface="Neue Machina Light Italics"/>
              </a:rPr>
              <a:t>When you reboot to the Windows sign-in screen in Safe Mode, hit Shift five times quickly. This should bring up a Command Prompt, which has administrator access.</a:t>
            </a:r>
          </a:p>
        </p:txBody>
      </p:sp>
      <p:sp>
        <p:nvSpPr>
          <p:cNvPr id="8" name="TextBox 8"/>
          <p:cNvSpPr txBox="1"/>
          <p:nvPr/>
        </p:nvSpPr>
        <p:spPr>
          <a:xfrm>
            <a:off x="9803658" y="7093777"/>
            <a:ext cx="7455642" cy="1558291"/>
          </a:xfrm>
          <a:prstGeom prst="rect">
            <a:avLst/>
          </a:prstGeom>
        </p:spPr>
        <p:txBody>
          <a:bodyPr lIns="0" tIns="0" rIns="0" bIns="0" rtlCol="0" anchor="t">
            <a:spAutoFit/>
          </a:bodyPr>
          <a:lstStyle/>
          <a:p>
            <a:pPr algn="ctr">
              <a:lnSpc>
                <a:spcPts val="3149"/>
              </a:lnSpc>
              <a:spcBef>
                <a:spcPct val="0"/>
              </a:spcBef>
            </a:pPr>
            <a:r>
              <a:rPr lang="en-US" sz="2099">
                <a:solidFill>
                  <a:srgbClr val="FFFFFF"/>
                </a:solidFill>
                <a:latin typeface="Neue Machina Light Italics"/>
              </a:rPr>
              <a:t>Now you can reset your account password, create a new account, or perform similar actions. To reset your account password, first, type net user to see all accounts on your machine.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206978" y="-614622"/>
            <a:ext cx="6540852" cy="6540852"/>
          </a:xfrm>
          <a:prstGeom prst="rect">
            <a:avLst/>
          </a:prstGeom>
        </p:spPr>
      </p:pic>
      <p:pic>
        <p:nvPicPr>
          <p:cNvPr id="3" name="Picture 3"/>
          <p:cNvPicPr>
            <a:picLocks noChangeAspect="1"/>
          </p:cNvPicPr>
          <p:nvPr/>
        </p:nvPicPr>
        <p:blipFill>
          <a:blip r:embed="rId3"/>
          <a:srcRect/>
          <a:stretch>
            <a:fillRect/>
          </a:stretch>
        </p:blipFill>
        <p:spPr>
          <a:xfrm>
            <a:off x="12206978" y="5926230"/>
            <a:ext cx="6427490" cy="6395352"/>
          </a:xfrm>
          <a:prstGeom prst="rect">
            <a:avLst/>
          </a:prstGeom>
        </p:spPr>
      </p:pic>
      <p:sp>
        <p:nvSpPr>
          <p:cNvPr id="4" name="TextBox 4"/>
          <p:cNvSpPr txBox="1"/>
          <p:nvPr/>
        </p:nvSpPr>
        <p:spPr>
          <a:xfrm>
            <a:off x="1028700" y="2305050"/>
            <a:ext cx="10007659" cy="5591175"/>
          </a:xfrm>
          <a:prstGeom prst="rect">
            <a:avLst/>
          </a:prstGeom>
        </p:spPr>
        <p:txBody>
          <a:bodyPr lIns="0" tIns="0" rIns="0" bIns="0" rtlCol="0" anchor="t">
            <a:spAutoFit/>
          </a:bodyPr>
          <a:lstStyle/>
          <a:p>
            <a:pPr>
              <a:lnSpc>
                <a:spcPts val="3749"/>
              </a:lnSpc>
            </a:pPr>
            <a:r>
              <a:rPr lang="en-US" sz="2499">
                <a:solidFill>
                  <a:srgbClr val="FFFFFF"/>
                </a:solidFill>
                <a:latin typeface="Neue Machina Light"/>
              </a:rPr>
              <a:t>Then, you can change the password for an account using the following command. Replace username and password with the actual username of your account and the new password you want to set, per the example after the template:</a:t>
            </a:r>
          </a:p>
          <a:p>
            <a:pPr>
              <a:lnSpc>
                <a:spcPts val="3749"/>
              </a:lnSpc>
            </a:pPr>
            <a:endParaRPr lang="en-US" sz="2499">
              <a:solidFill>
                <a:srgbClr val="FFFFFF"/>
              </a:solidFill>
              <a:latin typeface="Neue Machina Light"/>
            </a:endParaRPr>
          </a:p>
          <a:p>
            <a:pPr>
              <a:lnSpc>
                <a:spcPts val="3749"/>
              </a:lnSpc>
            </a:pPr>
            <a:r>
              <a:rPr lang="en-US" sz="2499">
                <a:solidFill>
                  <a:srgbClr val="FFFFFF"/>
                </a:solidFill>
                <a:latin typeface="Neue Machina Light"/>
              </a:rPr>
              <a:t>net user username password</a:t>
            </a:r>
          </a:p>
          <a:p>
            <a:pPr>
              <a:lnSpc>
                <a:spcPts val="3749"/>
              </a:lnSpc>
            </a:pPr>
            <a:r>
              <a:rPr lang="en-US" sz="2499">
                <a:solidFill>
                  <a:srgbClr val="FFFFFF"/>
                </a:solidFill>
                <a:latin typeface="Neue Machina Light"/>
              </a:rPr>
              <a:t> net user John newpass123</a:t>
            </a:r>
          </a:p>
          <a:p>
            <a:pPr>
              <a:lnSpc>
                <a:spcPts val="3749"/>
              </a:lnSpc>
            </a:pPr>
            <a:endParaRPr lang="en-US" sz="2499">
              <a:solidFill>
                <a:srgbClr val="FFFFFF"/>
              </a:solidFill>
              <a:latin typeface="Neue Machina Light"/>
            </a:endParaRPr>
          </a:p>
          <a:p>
            <a:pPr>
              <a:lnSpc>
                <a:spcPts val="3749"/>
              </a:lnSpc>
            </a:pPr>
            <a:r>
              <a:rPr lang="en-US" sz="2499">
                <a:solidFill>
                  <a:srgbClr val="FFFFFF"/>
                </a:solidFill>
                <a:latin typeface="Neue Machina Light"/>
              </a:rPr>
              <a:t>Now, you've changed your account password and can log back in using it. Since you don't want to work in Safe Mode, reboot your computer and sign back in again as normal.</a:t>
            </a:r>
          </a:p>
          <a:p>
            <a:pPr>
              <a:lnSpc>
                <a:spcPts val="3749"/>
              </a:lnSpc>
            </a:pPr>
            <a:endParaRPr lang="en-US" sz="2499">
              <a:solidFill>
                <a:srgbClr val="FFFFFF"/>
              </a:solidFill>
              <a:latin typeface="Neue Machina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Произвольный</PresentationFormat>
  <Paragraphs>0</Paragraphs>
  <Slides>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6</vt:i4>
      </vt:variant>
    </vt:vector>
  </HeadingPairs>
  <TitlesOfParts>
    <vt:vector size="7"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Черный и Разноцветный Профессиональный Градиент 10 Слайдов, Которые Вам Нужны Гай Кавасаки Слайдовая Презентация</dc:title>
  <cp:lastModifiedBy>Сабина Аскерова</cp:lastModifiedBy>
  <cp:revision>2</cp:revision>
  <dcterms:created xsi:type="dcterms:W3CDTF">2006-08-16T00:00:00Z</dcterms:created>
  <dcterms:modified xsi:type="dcterms:W3CDTF">2022-12-27T07:05:19Z</dcterms:modified>
  <dc:identifier>DAFSmnnpVaQ</dc:identifier>
</cp:coreProperties>
</file>